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oto Sans Kr Bold" charset="1" panose="020B0200000000000000"/>
      <p:regular r:id="rId18"/>
    </p:embeddedFont>
    <p:embeddedFont>
      <p:font typeface="Noto Sans" charset="1" panose="020B0502040504020204"/>
      <p:regular r:id="rId20"/>
    </p:embeddedFont>
    <p:embeddedFont>
      <p:font typeface="Noto Sans Kr" charset="1" panose="020B0200000000000000"/>
      <p:regular r:id="rId22"/>
    </p:embeddedFont>
    <p:embeddedFont>
      <p:font typeface="Noto Sans Bold" charset="1" panose="020B080204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3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66.png" Type="http://schemas.openxmlformats.org/officeDocument/2006/relationships/image"/><Relationship Id="rId16" Target="../media/image67.png" Type="http://schemas.openxmlformats.org/officeDocument/2006/relationships/image"/><Relationship Id="rId17" Target="../media/image68.png" Type="http://schemas.openxmlformats.org/officeDocument/2006/relationships/image"/><Relationship Id="rId18" Target="../media/image69.png" Type="http://schemas.openxmlformats.org/officeDocument/2006/relationships/image"/><Relationship Id="rId19" Target="../media/image70.pn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71.png" Type="http://schemas.openxmlformats.org/officeDocument/2006/relationships/image"/><Relationship Id="rId21" Target="../media/image72.png" Type="http://schemas.openxmlformats.org/officeDocument/2006/relationships/image"/><Relationship Id="rId22" Target="../media/image73.png" Type="http://schemas.openxmlformats.org/officeDocument/2006/relationships/image"/><Relationship Id="rId23" Target="../media/image74.png" Type="http://schemas.openxmlformats.org/officeDocument/2006/relationships/image"/><Relationship Id="rId24" Target="../media/image75.png" Type="http://schemas.openxmlformats.org/officeDocument/2006/relationships/image"/><Relationship Id="rId25" Target="../media/image76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png" Type="http://schemas.openxmlformats.org/officeDocument/2006/relationships/image"/><Relationship Id="rId12" Target="../media/image86.png" Type="http://schemas.openxmlformats.org/officeDocument/2006/relationships/image"/><Relationship Id="rId13" Target="../media/image87.png" Type="http://schemas.openxmlformats.org/officeDocument/2006/relationships/image"/><Relationship Id="rId14" Target="../media/image88.png" Type="http://schemas.openxmlformats.org/officeDocument/2006/relationships/image"/><Relationship Id="rId15" Target="../media/image89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Relationship Id="rId9" Target="../media/image8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4700" y="3000375"/>
            <a:ext cx="11658600" cy="224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2"/>
              </a:lnSpc>
            </a:pPr>
            <a:r>
              <a:rPr lang="en-US" b="true" sz="5199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2.5D 복셀 기반 자항선 블록 배치와 </a:t>
            </a:r>
          </a:p>
          <a:p>
            <a:pPr algn="ctr">
              <a:lnSpc>
                <a:spcPts val="5922"/>
              </a:lnSpc>
            </a:pPr>
          </a:p>
          <a:p>
            <a:pPr algn="ctr">
              <a:lnSpc>
                <a:spcPts val="5927"/>
              </a:lnSpc>
            </a:pPr>
            <a:r>
              <a:rPr lang="en-US" b="true" sz="5199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자동 항차 생성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31770" y="6299962"/>
            <a:ext cx="12824460" cy="44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b="true" sz="2599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팀 블록버스터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9226" y="5572358"/>
            <a:ext cx="3667225" cy="3984252"/>
          </a:xfrm>
          <a:custGeom>
            <a:avLst/>
            <a:gdLst/>
            <a:ahLst/>
            <a:cxnLst/>
            <a:rect r="r" b="b" t="t" l="l"/>
            <a:pathLst>
              <a:path h="3984252" w="3667225">
                <a:moveTo>
                  <a:pt x="0" y="0"/>
                </a:moveTo>
                <a:lnTo>
                  <a:pt x="3667225" y="0"/>
                </a:lnTo>
                <a:lnTo>
                  <a:pt x="3667225" y="3984252"/>
                </a:lnTo>
                <a:lnTo>
                  <a:pt x="0" y="3984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71500" y="1295400"/>
            <a:ext cx="917556" cy="0"/>
          </a:xfrm>
          <a:prstGeom prst="line">
            <a:avLst/>
          </a:prstGeom>
          <a:ln cap="flat" w="38100">
            <a:solidFill>
              <a:srgbClr val="22C55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30278" y="2631481"/>
            <a:ext cx="3792191" cy="3152861"/>
          </a:xfrm>
          <a:custGeom>
            <a:avLst/>
            <a:gdLst/>
            <a:ahLst/>
            <a:cxnLst/>
            <a:rect r="r" b="b" t="t" l="l"/>
            <a:pathLst>
              <a:path h="3152861" w="3792191">
                <a:moveTo>
                  <a:pt x="0" y="0"/>
                </a:moveTo>
                <a:lnTo>
                  <a:pt x="3792191" y="0"/>
                </a:lnTo>
                <a:lnTo>
                  <a:pt x="3792191" y="3152861"/>
                </a:lnTo>
                <a:lnTo>
                  <a:pt x="0" y="3152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47742" y="2204198"/>
            <a:ext cx="2266272" cy="3144197"/>
          </a:xfrm>
          <a:custGeom>
            <a:avLst/>
            <a:gdLst/>
            <a:ahLst/>
            <a:cxnLst/>
            <a:rect r="r" b="b" t="t" l="l"/>
            <a:pathLst>
              <a:path h="3144197" w="2266272">
                <a:moveTo>
                  <a:pt x="0" y="0"/>
                </a:moveTo>
                <a:lnTo>
                  <a:pt x="2266272" y="0"/>
                </a:lnTo>
                <a:lnTo>
                  <a:pt x="2266272" y="3144197"/>
                </a:lnTo>
                <a:lnTo>
                  <a:pt x="0" y="3144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9337964" y="1295400"/>
            <a:ext cx="8222434" cy="8222434"/>
          </a:xfrm>
          <a:custGeom>
            <a:avLst/>
            <a:gdLst/>
            <a:ahLst/>
            <a:cxnLst/>
            <a:rect r="r" b="b" t="t" l="l"/>
            <a:pathLst>
              <a:path h="8222434" w="8222434">
                <a:moveTo>
                  <a:pt x="0" y="0"/>
                </a:moveTo>
                <a:lnTo>
                  <a:pt x="8222434" y="0"/>
                </a:lnTo>
                <a:lnTo>
                  <a:pt x="8222434" y="8222434"/>
                </a:lnTo>
                <a:lnTo>
                  <a:pt x="0" y="8222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1500" y="552450"/>
            <a:ext cx="917556" cy="57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3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1500" y="10410825"/>
            <a:ext cx="188595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470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2 / 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1500" y="1295400"/>
            <a:ext cx="3383438" cy="0"/>
          </a:xfrm>
          <a:prstGeom prst="line">
            <a:avLst/>
          </a:prstGeom>
          <a:ln cap="flat" w="38100">
            <a:solidFill>
              <a:srgbClr val="22C55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946005" y="3730374"/>
            <a:ext cx="8115300" cy="971550"/>
            <a:chOff x="0" y="0"/>
            <a:chExt cx="10820400" cy="1295400"/>
          </a:xfrm>
        </p:grpSpPr>
        <p:sp>
          <p:nvSpPr>
            <p:cNvPr name="Freeform 4" id="4" descr="preencoded.png"/>
            <p:cNvSpPr/>
            <p:nvPr/>
          </p:nvSpPr>
          <p:spPr>
            <a:xfrm flipH="false" flipV="false" rot="0">
              <a:off x="0" y="0"/>
              <a:ext cx="10820400" cy="1295400"/>
            </a:xfrm>
            <a:custGeom>
              <a:avLst/>
              <a:gdLst/>
              <a:ahLst/>
              <a:cxnLst/>
              <a:rect r="r" b="b" t="t" l="l"/>
              <a:pathLst>
                <a:path h="12954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07930" y="4984753"/>
            <a:ext cx="328612" cy="400050"/>
            <a:chOff x="0" y="0"/>
            <a:chExt cx="438150" cy="533400"/>
          </a:xfrm>
        </p:grpSpPr>
        <p:sp>
          <p:nvSpPr>
            <p:cNvPr name="Freeform 6" id="6" descr="preencoded.png"/>
            <p:cNvSpPr/>
            <p:nvPr/>
          </p:nvSpPr>
          <p:spPr>
            <a:xfrm flipH="false" flipV="false" rot="0">
              <a:off x="0" y="0"/>
              <a:ext cx="438150" cy="533400"/>
            </a:xfrm>
            <a:custGeom>
              <a:avLst/>
              <a:gdLst/>
              <a:ahLst/>
              <a:cxnLst/>
              <a:rect r="r" b="b" t="t" l="l"/>
              <a:pathLst>
                <a:path h="5334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07930" y="6018406"/>
            <a:ext cx="285750" cy="400050"/>
            <a:chOff x="0" y="0"/>
            <a:chExt cx="381000" cy="53340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144453" y="3939924"/>
            <a:ext cx="231753" cy="342900"/>
          </a:xfrm>
          <a:custGeom>
            <a:avLst/>
            <a:gdLst/>
            <a:ahLst/>
            <a:cxnLst/>
            <a:rect r="r" b="b" t="t" l="l"/>
            <a:pathLst>
              <a:path h="342900" w="231753">
                <a:moveTo>
                  <a:pt x="0" y="0"/>
                </a:moveTo>
                <a:lnTo>
                  <a:pt x="231754" y="0"/>
                </a:lnTo>
                <a:lnTo>
                  <a:pt x="231754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000">
            <a:off x="569086" y="4021786"/>
            <a:ext cx="8796174" cy="2789122"/>
          </a:xfrm>
          <a:custGeom>
            <a:avLst/>
            <a:gdLst/>
            <a:ahLst/>
            <a:cxnLst/>
            <a:rect r="r" b="b" t="t" l="l"/>
            <a:pathLst>
              <a:path h="2789122" w="8796174">
                <a:moveTo>
                  <a:pt x="4841" y="0"/>
                </a:moveTo>
                <a:lnTo>
                  <a:pt x="8796174" y="15344"/>
                </a:lnTo>
                <a:lnTo>
                  <a:pt x="8791333" y="2789122"/>
                </a:lnTo>
                <a:lnTo>
                  <a:pt x="0" y="2773779"/>
                </a:lnTo>
                <a:lnTo>
                  <a:pt x="4841" y="0"/>
                </a:lnTo>
                <a:close/>
              </a:path>
            </a:pathLst>
          </a:custGeom>
          <a:blipFill>
            <a:blip r:embed="rId8"/>
            <a:stretch>
              <a:fillRect l="-782" t="-609" r="0" b="-176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1500" y="552450"/>
            <a:ext cx="3383438" cy="57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3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기존 방식의 한계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1500" y="10410825"/>
            <a:ext cx="188595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470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2 / 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4180" y="3863724"/>
            <a:ext cx="6649938" cy="37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3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수작업 방식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84180" y="4216149"/>
            <a:ext cx="6649938" cy="31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블록 배치 작업이 사람의 경험과 수작업에 의존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07993" y="4851403"/>
            <a:ext cx="7999572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공간 활용 비효율 및 비용 증가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07993" y="5203828"/>
            <a:ext cx="7272338" cy="31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배치 공간을 최적으로 활용하지 못하고, 불필요한 운송 스케줄이 생성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65130" y="5885056"/>
            <a:ext cx="8046720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실제 운송 경로 미확보 문제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65130" y="6237481"/>
            <a:ext cx="7496175" cy="31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계획상으로는 완벽해 보여도, 실제 선적 시에는 운송 경로가 확보되지 않는 문제 발생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353568" y="4534149"/>
            <a:ext cx="2577516" cy="682574"/>
            <a:chOff x="0" y="0"/>
            <a:chExt cx="678852" cy="1797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8852" cy="179773"/>
            </a:xfrm>
            <a:custGeom>
              <a:avLst/>
              <a:gdLst/>
              <a:ahLst/>
              <a:cxnLst/>
              <a:rect r="r" b="b" t="t" l="l"/>
              <a:pathLst>
                <a:path h="179773" w="678852">
                  <a:moveTo>
                    <a:pt x="51062" y="0"/>
                  </a:moveTo>
                  <a:lnTo>
                    <a:pt x="627790" y="0"/>
                  </a:lnTo>
                  <a:cubicBezTo>
                    <a:pt x="641333" y="0"/>
                    <a:pt x="654320" y="5380"/>
                    <a:pt x="663896" y="14956"/>
                  </a:cubicBezTo>
                  <a:cubicBezTo>
                    <a:pt x="673472" y="24532"/>
                    <a:pt x="678852" y="37519"/>
                    <a:pt x="678852" y="51062"/>
                  </a:cubicBezTo>
                  <a:lnTo>
                    <a:pt x="678852" y="128711"/>
                  </a:lnTo>
                  <a:cubicBezTo>
                    <a:pt x="678852" y="142253"/>
                    <a:pt x="673472" y="155241"/>
                    <a:pt x="663896" y="164817"/>
                  </a:cubicBezTo>
                  <a:cubicBezTo>
                    <a:pt x="654320" y="174393"/>
                    <a:pt x="641333" y="179773"/>
                    <a:pt x="627790" y="179773"/>
                  </a:cubicBezTo>
                  <a:lnTo>
                    <a:pt x="51062" y="179773"/>
                  </a:lnTo>
                  <a:cubicBezTo>
                    <a:pt x="37519" y="179773"/>
                    <a:pt x="24532" y="174393"/>
                    <a:pt x="14956" y="164817"/>
                  </a:cubicBezTo>
                  <a:cubicBezTo>
                    <a:pt x="5380" y="155241"/>
                    <a:pt x="0" y="142253"/>
                    <a:pt x="0" y="128711"/>
                  </a:cubicBezTo>
                  <a:lnTo>
                    <a:pt x="0" y="51062"/>
                  </a:lnTo>
                  <a:cubicBezTo>
                    <a:pt x="0" y="37519"/>
                    <a:pt x="5380" y="24532"/>
                    <a:pt x="14956" y="14956"/>
                  </a:cubicBezTo>
                  <a:cubicBezTo>
                    <a:pt x="24532" y="5380"/>
                    <a:pt x="37519" y="0"/>
                    <a:pt x="51062" y="0"/>
                  </a:cubicBezTo>
                  <a:close/>
                </a:path>
              </a:pathLst>
            </a:custGeom>
            <a:solidFill>
              <a:srgbClr val="F9731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78852" cy="217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140166" y="5521738"/>
            <a:ext cx="1790918" cy="710000"/>
            <a:chOff x="0" y="0"/>
            <a:chExt cx="471682" cy="1869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1682" cy="186996"/>
            </a:xfrm>
            <a:custGeom>
              <a:avLst/>
              <a:gdLst/>
              <a:ahLst/>
              <a:cxnLst/>
              <a:rect r="r" b="b" t="t" l="l"/>
              <a:pathLst>
                <a:path h="186996" w="471682">
                  <a:moveTo>
                    <a:pt x="73489" y="0"/>
                  </a:moveTo>
                  <a:lnTo>
                    <a:pt x="398193" y="0"/>
                  </a:lnTo>
                  <a:cubicBezTo>
                    <a:pt x="417684" y="0"/>
                    <a:pt x="436376" y="7743"/>
                    <a:pt x="450158" y="21524"/>
                  </a:cubicBezTo>
                  <a:cubicBezTo>
                    <a:pt x="463939" y="35306"/>
                    <a:pt x="471682" y="53998"/>
                    <a:pt x="471682" y="73489"/>
                  </a:cubicBezTo>
                  <a:lnTo>
                    <a:pt x="471682" y="113507"/>
                  </a:lnTo>
                  <a:cubicBezTo>
                    <a:pt x="471682" y="154094"/>
                    <a:pt x="438780" y="186996"/>
                    <a:pt x="398193" y="186996"/>
                  </a:cubicBezTo>
                  <a:lnTo>
                    <a:pt x="73489" y="186996"/>
                  </a:lnTo>
                  <a:cubicBezTo>
                    <a:pt x="53998" y="186996"/>
                    <a:pt x="35306" y="179253"/>
                    <a:pt x="21524" y="165472"/>
                  </a:cubicBezTo>
                  <a:cubicBezTo>
                    <a:pt x="7743" y="151690"/>
                    <a:pt x="0" y="132998"/>
                    <a:pt x="0" y="113507"/>
                  </a:cubicBezTo>
                  <a:lnTo>
                    <a:pt x="0" y="73489"/>
                  </a:lnTo>
                  <a:cubicBezTo>
                    <a:pt x="0" y="53998"/>
                    <a:pt x="7743" y="35306"/>
                    <a:pt x="21524" y="21524"/>
                  </a:cubicBezTo>
                  <a:cubicBezTo>
                    <a:pt x="35306" y="7743"/>
                    <a:pt x="53998" y="0"/>
                    <a:pt x="73489" y="0"/>
                  </a:cubicBezTo>
                  <a:close/>
                </a:path>
              </a:pathLst>
            </a:custGeom>
            <a:solidFill>
              <a:srgbClr val="22C55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471682" cy="22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407046" y="4632675"/>
            <a:ext cx="1234519" cy="1567345"/>
            <a:chOff x="0" y="0"/>
            <a:chExt cx="1646026" cy="208979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916787" cy="2089793"/>
              <a:chOff x="0" y="0"/>
              <a:chExt cx="181094" cy="41279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81094" cy="412799"/>
              </a:xfrm>
              <a:custGeom>
                <a:avLst/>
                <a:gdLst/>
                <a:ahLst/>
                <a:cxnLst/>
                <a:rect r="r" b="b" t="t" l="l"/>
                <a:pathLst>
                  <a:path h="412799" w="181094">
                    <a:moveTo>
                      <a:pt x="90547" y="0"/>
                    </a:moveTo>
                    <a:lnTo>
                      <a:pt x="90547" y="0"/>
                    </a:lnTo>
                    <a:cubicBezTo>
                      <a:pt x="140555" y="0"/>
                      <a:pt x="181094" y="40539"/>
                      <a:pt x="181094" y="90547"/>
                    </a:cubicBezTo>
                    <a:lnTo>
                      <a:pt x="181094" y="322252"/>
                    </a:lnTo>
                    <a:cubicBezTo>
                      <a:pt x="181094" y="346266"/>
                      <a:pt x="171554" y="369297"/>
                      <a:pt x="154573" y="386278"/>
                    </a:cubicBezTo>
                    <a:cubicBezTo>
                      <a:pt x="137592" y="403259"/>
                      <a:pt x="114561" y="412799"/>
                      <a:pt x="90547" y="412799"/>
                    </a:cubicBezTo>
                    <a:lnTo>
                      <a:pt x="90547" y="412799"/>
                    </a:lnTo>
                    <a:cubicBezTo>
                      <a:pt x="66532" y="412799"/>
                      <a:pt x="43501" y="403259"/>
                      <a:pt x="26521" y="386278"/>
                    </a:cubicBezTo>
                    <a:cubicBezTo>
                      <a:pt x="9540" y="369297"/>
                      <a:pt x="0" y="346266"/>
                      <a:pt x="0" y="322252"/>
                    </a:cubicBezTo>
                    <a:lnTo>
                      <a:pt x="0" y="90547"/>
                    </a:lnTo>
                    <a:cubicBezTo>
                      <a:pt x="0" y="66532"/>
                      <a:pt x="9540" y="43501"/>
                      <a:pt x="26521" y="26521"/>
                    </a:cubicBezTo>
                    <a:cubicBezTo>
                      <a:pt x="43501" y="9540"/>
                      <a:pt x="66532" y="0"/>
                      <a:pt x="90547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181094" cy="4604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1242111"/>
              <a:ext cx="1646026" cy="847683"/>
              <a:chOff x="0" y="0"/>
              <a:chExt cx="325141" cy="16744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25141" cy="167443"/>
              </a:xfrm>
              <a:custGeom>
                <a:avLst/>
                <a:gdLst/>
                <a:ahLst/>
                <a:cxnLst/>
                <a:rect r="r" b="b" t="t" l="l"/>
                <a:pathLst>
                  <a:path h="167443" w="325141">
                    <a:moveTo>
                      <a:pt x="83722" y="0"/>
                    </a:moveTo>
                    <a:lnTo>
                      <a:pt x="241419" y="0"/>
                    </a:lnTo>
                    <a:cubicBezTo>
                      <a:pt x="287657" y="0"/>
                      <a:pt x="325141" y="37484"/>
                      <a:pt x="325141" y="83722"/>
                    </a:cubicBezTo>
                    <a:lnTo>
                      <a:pt x="325141" y="83722"/>
                    </a:lnTo>
                    <a:cubicBezTo>
                      <a:pt x="325141" y="105926"/>
                      <a:pt x="316320" y="127221"/>
                      <a:pt x="300619" y="142922"/>
                    </a:cubicBezTo>
                    <a:cubicBezTo>
                      <a:pt x="284918" y="158623"/>
                      <a:pt x="263623" y="167443"/>
                      <a:pt x="241419" y="167443"/>
                    </a:cubicBezTo>
                    <a:lnTo>
                      <a:pt x="83722" y="167443"/>
                    </a:lnTo>
                    <a:cubicBezTo>
                      <a:pt x="37484" y="167443"/>
                      <a:pt x="0" y="129960"/>
                      <a:pt x="0" y="83722"/>
                    </a:cubicBezTo>
                    <a:lnTo>
                      <a:pt x="0" y="83722"/>
                    </a:lnTo>
                    <a:cubicBezTo>
                      <a:pt x="0" y="37484"/>
                      <a:pt x="37484" y="0"/>
                      <a:pt x="83722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325141" cy="2150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61238" y="6073299"/>
            <a:ext cx="4710589" cy="663463"/>
            <a:chOff x="0" y="0"/>
            <a:chExt cx="10820400" cy="1524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108204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77743" y="1758224"/>
            <a:ext cx="3216336" cy="588907"/>
            <a:chOff x="0" y="0"/>
            <a:chExt cx="10820400" cy="19812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108204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1981200"/>
                  </a:lnTo>
                  <a:lnTo>
                    <a:pt x="0" y="198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50366" y="1882656"/>
            <a:ext cx="283368" cy="340042"/>
            <a:chOff x="0" y="0"/>
            <a:chExt cx="571500" cy="6858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71500" cy="685800"/>
            </a:xfrm>
            <a:custGeom>
              <a:avLst/>
              <a:gdLst/>
              <a:ahLst/>
              <a:cxnLst/>
              <a:rect r="r" b="b" t="t" l="l"/>
              <a:pathLst>
                <a:path h="6858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333077" y="1730509"/>
            <a:ext cx="3623530" cy="663463"/>
            <a:chOff x="0" y="0"/>
            <a:chExt cx="10820400" cy="19812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8204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1981200"/>
                  </a:lnTo>
                  <a:lnTo>
                    <a:pt x="0" y="198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543175" y="1787563"/>
            <a:ext cx="446459" cy="472721"/>
            <a:chOff x="0" y="0"/>
            <a:chExt cx="647700" cy="6858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647700" cy="685800"/>
            </a:xfrm>
            <a:custGeom>
              <a:avLst/>
              <a:gdLst/>
              <a:ahLst/>
              <a:cxnLst/>
              <a:rect r="r" b="b" t="t" l="l"/>
              <a:pathLst>
                <a:path h="685800" w="647700">
                  <a:moveTo>
                    <a:pt x="0" y="0"/>
                  </a:moveTo>
                  <a:lnTo>
                    <a:pt x="647700" y="0"/>
                  </a:lnTo>
                  <a:lnTo>
                    <a:pt x="6477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58014" y="6217502"/>
            <a:ext cx="250899" cy="347399"/>
            <a:chOff x="0" y="0"/>
            <a:chExt cx="495300" cy="6858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495300" cy="685800"/>
            </a:xfrm>
            <a:custGeom>
              <a:avLst/>
              <a:gdLst/>
              <a:ahLst/>
              <a:cxnLst/>
              <a:rect r="r" b="b" t="t" l="l"/>
              <a:pathLst>
                <a:path h="685800" w="495300">
                  <a:moveTo>
                    <a:pt x="0" y="0"/>
                  </a:moveTo>
                  <a:lnTo>
                    <a:pt x="495300" y="0"/>
                  </a:lnTo>
                  <a:lnTo>
                    <a:pt x="4953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 flipV="true">
            <a:off x="571500" y="1295400"/>
            <a:ext cx="1984262" cy="0"/>
          </a:xfrm>
          <a:prstGeom prst="line">
            <a:avLst/>
          </a:prstGeom>
          <a:ln cap="flat" w="38100">
            <a:solidFill>
              <a:srgbClr val="22C55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81000" y="2579890"/>
            <a:ext cx="8486017" cy="3399487"/>
          </a:xfrm>
          <a:custGeom>
            <a:avLst/>
            <a:gdLst/>
            <a:ahLst/>
            <a:cxnLst/>
            <a:rect r="r" b="b" t="t" l="l"/>
            <a:pathLst>
              <a:path h="3399487" w="8486017">
                <a:moveTo>
                  <a:pt x="0" y="0"/>
                </a:moveTo>
                <a:lnTo>
                  <a:pt x="8486017" y="0"/>
                </a:lnTo>
                <a:lnTo>
                  <a:pt x="8486017" y="3399487"/>
                </a:lnTo>
                <a:lnTo>
                  <a:pt x="0" y="3399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528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27414" y="6748614"/>
            <a:ext cx="14260796" cy="3422591"/>
          </a:xfrm>
          <a:custGeom>
            <a:avLst/>
            <a:gdLst/>
            <a:ahLst/>
            <a:cxnLst/>
            <a:rect r="r" b="b" t="t" l="l"/>
            <a:pathLst>
              <a:path h="3422591" w="14260796">
                <a:moveTo>
                  <a:pt x="0" y="0"/>
                </a:moveTo>
                <a:lnTo>
                  <a:pt x="14260796" y="0"/>
                </a:lnTo>
                <a:lnTo>
                  <a:pt x="14260796" y="3422591"/>
                </a:lnTo>
                <a:lnTo>
                  <a:pt x="0" y="34225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33077" y="2579890"/>
            <a:ext cx="7153324" cy="3540895"/>
          </a:xfrm>
          <a:custGeom>
            <a:avLst/>
            <a:gdLst/>
            <a:ahLst/>
            <a:cxnLst/>
            <a:rect r="r" b="b" t="t" l="l"/>
            <a:pathLst>
              <a:path h="3540895" w="7153324">
                <a:moveTo>
                  <a:pt x="0" y="0"/>
                </a:moveTo>
                <a:lnTo>
                  <a:pt x="7153324" y="0"/>
                </a:lnTo>
                <a:lnTo>
                  <a:pt x="7153324" y="3540896"/>
                </a:lnTo>
                <a:lnTo>
                  <a:pt x="0" y="3540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1500" y="552450"/>
            <a:ext cx="3428823" cy="57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3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접근 방식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4393" y="1859833"/>
            <a:ext cx="2352498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6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자동 배치 알고리즘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99732" y="1848978"/>
            <a:ext cx="2109574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6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경로 검증 시뮬레이션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3313" y="6201332"/>
            <a:ext cx="2913210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자동 항차 스케줄 생성 알고리즘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1500" y="10410825"/>
            <a:ext cx="188595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470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2 / 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71500" y="1910326"/>
            <a:ext cx="8115300" cy="1143000"/>
            <a:chOff x="0" y="0"/>
            <a:chExt cx="10820400" cy="1524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108204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00100" y="2167501"/>
            <a:ext cx="228600" cy="228600"/>
            <a:chOff x="0" y="0"/>
            <a:chExt cx="304800" cy="3048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3510526"/>
            <a:ext cx="8115300" cy="2343150"/>
            <a:chOff x="0" y="0"/>
            <a:chExt cx="10820400" cy="31242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0820400" cy="3124200"/>
            </a:xfrm>
            <a:custGeom>
              <a:avLst/>
              <a:gdLst/>
              <a:ahLst/>
              <a:cxnLst/>
              <a:rect r="r" b="b" t="t" l="l"/>
              <a:pathLst>
                <a:path h="31242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3124200"/>
                  </a:lnTo>
                  <a:lnTo>
                    <a:pt x="0" y="3124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00100" y="3767701"/>
            <a:ext cx="171450" cy="228600"/>
            <a:chOff x="0" y="0"/>
            <a:chExt cx="228600" cy="3048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28600" cy="304800"/>
            </a:xfrm>
            <a:custGeom>
              <a:avLst/>
              <a:gdLst/>
              <a:ahLst/>
              <a:cxnLst/>
              <a:rect r="r" b="b" t="t" l="l"/>
              <a:pathLst>
                <a:path h="304800" w="228600">
                  <a:moveTo>
                    <a:pt x="0" y="0"/>
                  </a:moveTo>
                  <a:lnTo>
                    <a:pt x="228600" y="0"/>
                  </a:lnTo>
                  <a:lnTo>
                    <a:pt x="2286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00100" y="4967851"/>
            <a:ext cx="228600" cy="228600"/>
            <a:chOff x="0" y="0"/>
            <a:chExt cx="304800" cy="3048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AutoShape 12" id="12"/>
          <p:cNvSpPr/>
          <p:nvPr/>
        </p:nvSpPr>
        <p:spPr>
          <a:xfrm>
            <a:off x="571500" y="1295400"/>
            <a:ext cx="5070220" cy="0"/>
          </a:xfrm>
          <a:prstGeom prst="line">
            <a:avLst/>
          </a:prstGeom>
          <a:ln cap="flat" w="38100">
            <a:solidFill>
              <a:srgbClr val="22C55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032306" y="6148909"/>
            <a:ext cx="2913379" cy="2933131"/>
          </a:xfrm>
          <a:custGeom>
            <a:avLst/>
            <a:gdLst/>
            <a:ahLst/>
            <a:cxnLst/>
            <a:rect r="r" b="b" t="t" l="l"/>
            <a:pathLst>
              <a:path h="2933131" w="2913379">
                <a:moveTo>
                  <a:pt x="0" y="0"/>
                </a:moveTo>
                <a:lnTo>
                  <a:pt x="2913379" y="0"/>
                </a:lnTo>
                <a:lnTo>
                  <a:pt x="2913379" y="2933131"/>
                </a:lnTo>
                <a:lnTo>
                  <a:pt x="0" y="2933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>
            <a:off x="2917859" y="8386294"/>
            <a:ext cx="680797" cy="100620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3614388" y="8563166"/>
            <a:ext cx="566350" cy="82933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4594013" y="8803869"/>
            <a:ext cx="68548" cy="51164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5168031" y="8961714"/>
            <a:ext cx="217650" cy="35380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383775" y="1910326"/>
            <a:ext cx="8332725" cy="4114283"/>
          </a:xfrm>
          <a:custGeom>
            <a:avLst/>
            <a:gdLst/>
            <a:ahLst/>
            <a:cxnLst/>
            <a:rect r="r" b="b" t="t" l="l"/>
            <a:pathLst>
              <a:path h="4114283" w="8332725">
                <a:moveTo>
                  <a:pt x="0" y="0"/>
                </a:moveTo>
                <a:lnTo>
                  <a:pt x="8332725" y="0"/>
                </a:lnTo>
                <a:lnTo>
                  <a:pt x="8332725" y="4114283"/>
                </a:lnTo>
                <a:lnTo>
                  <a:pt x="0" y="4114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1500" y="552450"/>
            <a:ext cx="18859500" cy="57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3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데이터 처리: 2.5D 복셀화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0150" y="2062726"/>
            <a:ext cx="7046256" cy="67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B91C1C"/>
                </a:solidFill>
                <a:latin typeface="Noto Sans Kr"/>
                <a:ea typeface="Noto Sans Kr"/>
                <a:cs typeface="Noto Sans Kr"/>
                <a:sym typeface="Noto Sans Kr"/>
              </a:rPr>
              <a:t>3D 복셀화를 직접 적용할 경우, 메모리 소모가 너무 크고 계산 비용이 과도하게 발생하여 실용성이 떨어짐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5850" y="3662926"/>
            <a:ext cx="7372350" cy="67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'2.5D 복셀화' 방식을 채택. 이 방식은 블록을 위에서 내려다본 x, y 좌표마다 블록이 실제로 존재하는 '높이 구간 정보'만을 기록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3000" y="4863076"/>
            <a:ext cx="7543800" cy="67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17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복셀은 각 (x, y) 위치에 대해 지면 기준으로 [빈 공간, 채워진 공간]으로 상태를 표현</a:t>
            </a:r>
          </a:p>
          <a:p>
            <a:pPr algn="l">
              <a:lnSpc>
                <a:spcPts val="273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601200" y="6338934"/>
            <a:ext cx="8926830" cy="44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69" b="true">
                <a:solidFill>
                  <a:srgbClr val="37415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효율성 증명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01200" y="7005684"/>
            <a:ext cx="8115300" cy="68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3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2.5D 복셀화 방식을 통해 원본 데이터의 정확도를 그대로 유지하면서도, 전체 3D 복셀 대비 메모리 사용량을 약</a:t>
            </a:r>
            <a:r>
              <a:rPr lang="en-US" sz="1700" b="true">
                <a:solidFill>
                  <a:srgbClr val="16A34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75%</a:t>
            </a: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 절감하는 데 성공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44150" y="10668000"/>
            <a:ext cx="71437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680">
                <a:solidFill>
                  <a:srgbClr val="1D4ED8"/>
                </a:solidFill>
                <a:latin typeface="Noto Sans"/>
                <a:ea typeface="Noto Sans"/>
                <a:cs typeface="Noto Sans"/>
                <a:sym typeface="Noto Sans"/>
              </a:rPr>
              <a:t>이는 대규모 선박 블록 배치 문제에 대한 알고리즘의 실용성을 크게 향상시키는 중요한 성과입니다.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1500" y="11839575"/>
            <a:ext cx="188595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470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3 / 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19953" y="9454285"/>
            <a:ext cx="92252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[1, </a:t>
            </a:r>
            <a:r>
              <a:rPr lang="en-US" sz="1800">
                <a:solidFill>
                  <a:srgbClr val="015FBE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42480" y="9454285"/>
            <a:ext cx="80485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[0, </a:t>
            </a:r>
            <a:r>
              <a:rPr lang="en-US" sz="1800">
                <a:solidFill>
                  <a:srgbClr val="015FBE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37836" y="9454285"/>
            <a:ext cx="80843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[1, </a:t>
            </a:r>
            <a:r>
              <a:rPr lang="en-US" sz="1800">
                <a:solidFill>
                  <a:srgbClr val="015FBE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33332" y="9454285"/>
            <a:ext cx="98459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[1, </a:t>
            </a:r>
            <a:r>
              <a:rPr lang="en-US" sz="1800">
                <a:solidFill>
                  <a:srgbClr val="015FBE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71500" y="2952750"/>
            <a:ext cx="3943350" cy="3143250"/>
            <a:chOff x="0" y="0"/>
            <a:chExt cx="5257800" cy="4191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5257800" cy="4191000"/>
            </a:xfrm>
            <a:custGeom>
              <a:avLst/>
              <a:gdLst/>
              <a:ahLst/>
              <a:cxnLst/>
              <a:rect r="r" b="b" t="t" l="l"/>
              <a:pathLst>
                <a:path h="41910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09" r="0" b="-909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00100" y="3181350"/>
            <a:ext cx="457200" cy="457200"/>
            <a:chOff x="0" y="0"/>
            <a:chExt cx="609600" cy="6096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609600" cy="609600"/>
            </a:xfrm>
            <a:custGeom>
              <a:avLst/>
              <a:gdLst/>
              <a:ahLst/>
              <a:cxnLst/>
              <a:rect r="r" b="b" t="t" l="l"/>
              <a:pathLst>
                <a:path h="609600" w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114550" y="5124450"/>
            <a:ext cx="857250" cy="571500"/>
            <a:chOff x="0" y="0"/>
            <a:chExt cx="1143000" cy="762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1143000" cy="762000"/>
            </a:xfrm>
            <a:custGeom>
              <a:avLst/>
              <a:gdLst/>
              <a:ahLst/>
              <a:cxnLst/>
              <a:rect r="r" b="b" t="t" l="l"/>
              <a:pathLst>
                <a:path h="762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43150" y="5124450"/>
            <a:ext cx="857250" cy="571500"/>
            <a:chOff x="0" y="0"/>
            <a:chExt cx="1143000" cy="762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143000" cy="762000"/>
            </a:xfrm>
            <a:custGeom>
              <a:avLst/>
              <a:gdLst/>
              <a:ahLst/>
              <a:cxnLst/>
              <a:rect r="r" b="b" t="t" l="l"/>
              <a:pathLst>
                <a:path h="762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343150" y="5124450"/>
            <a:ext cx="857250" cy="571500"/>
            <a:chOff x="0" y="0"/>
            <a:chExt cx="1143000" cy="7620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43000" cy="762000"/>
            </a:xfrm>
            <a:custGeom>
              <a:avLst/>
              <a:gdLst/>
              <a:ahLst/>
              <a:cxnLst/>
              <a:rect r="r" b="b" t="t" l="l"/>
              <a:pathLst>
                <a:path h="762000" w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743450" y="2952750"/>
            <a:ext cx="3943350" cy="3143250"/>
            <a:chOff x="0" y="0"/>
            <a:chExt cx="5257800" cy="41910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257800" cy="4191000"/>
            </a:xfrm>
            <a:custGeom>
              <a:avLst/>
              <a:gdLst/>
              <a:ahLst/>
              <a:cxnLst/>
              <a:rect r="r" b="b" t="t" l="l"/>
              <a:pathLst>
                <a:path h="4191000" w="5257800">
                  <a:moveTo>
                    <a:pt x="0" y="0"/>
                  </a:moveTo>
                  <a:lnTo>
                    <a:pt x="5257800" y="0"/>
                  </a:lnTo>
                  <a:lnTo>
                    <a:pt x="5257800" y="4191000"/>
                  </a:lnTo>
                  <a:lnTo>
                    <a:pt x="0" y="419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909" r="0" b="-909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972050" y="3181350"/>
            <a:ext cx="457200" cy="457200"/>
            <a:chOff x="0" y="0"/>
            <a:chExt cx="609600" cy="6096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609600" cy="609600"/>
            </a:xfrm>
            <a:custGeom>
              <a:avLst/>
              <a:gdLst/>
              <a:ahLst/>
              <a:cxnLst/>
              <a:rect r="r" b="b" t="t" l="l"/>
              <a:pathLst>
                <a:path h="609600" w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429375" y="5195888"/>
            <a:ext cx="571500" cy="428625"/>
            <a:chOff x="0" y="0"/>
            <a:chExt cx="762000" cy="5715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76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707982" y="5267325"/>
            <a:ext cx="357188" cy="285750"/>
            <a:chOff x="0" y="0"/>
            <a:chExt cx="476250" cy="3810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476250" cy="381000"/>
            </a:xfrm>
            <a:custGeom>
              <a:avLst/>
              <a:gdLst/>
              <a:ahLst/>
              <a:cxnLst/>
              <a:rect r="r" b="b" t="t" l="l"/>
              <a:pathLst>
                <a:path h="38100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600825" y="5195888"/>
            <a:ext cx="571500" cy="428625"/>
            <a:chOff x="0" y="0"/>
            <a:chExt cx="762000" cy="5715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76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762000">
                  <a:moveTo>
                    <a:pt x="0" y="0"/>
                  </a:moveTo>
                  <a:lnTo>
                    <a:pt x="762000" y="0"/>
                  </a:lnTo>
                  <a:lnTo>
                    <a:pt x="762000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66750" y="7200900"/>
            <a:ext cx="8115300" cy="1943100"/>
            <a:chOff x="0" y="0"/>
            <a:chExt cx="10820400" cy="25908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0820400" cy="2590800"/>
            </a:xfrm>
            <a:custGeom>
              <a:avLst/>
              <a:gdLst/>
              <a:ahLst/>
              <a:cxnLst/>
              <a:rect r="r" b="b" t="t" l="l"/>
              <a:pathLst>
                <a:path h="25908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735" r="0" b="-735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895350" y="7486650"/>
            <a:ext cx="228600" cy="228600"/>
            <a:chOff x="0" y="0"/>
            <a:chExt cx="304800" cy="304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304800" cy="304800"/>
            </a:xfrm>
            <a:custGeom>
              <a:avLst/>
              <a:gdLst/>
              <a:ahLst/>
              <a:cxnLst/>
              <a:rect r="r" b="b" t="t" l="l"/>
              <a:pathLst>
                <a:path h="304800" w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410700" y="2724150"/>
            <a:ext cx="8115300" cy="1485900"/>
            <a:chOff x="0" y="0"/>
            <a:chExt cx="10820400" cy="198120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08204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1981200"/>
                  </a:lnTo>
                  <a:lnTo>
                    <a:pt x="0" y="198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639300" y="3009900"/>
            <a:ext cx="342900" cy="457200"/>
            <a:chOff x="0" y="0"/>
            <a:chExt cx="457200" cy="6096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410700" y="4438650"/>
            <a:ext cx="8115300" cy="1828800"/>
            <a:chOff x="0" y="0"/>
            <a:chExt cx="10820400" cy="243840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0820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639300" y="4724400"/>
            <a:ext cx="428625" cy="457200"/>
            <a:chOff x="0" y="0"/>
            <a:chExt cx="571500" cy="6096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571500" cy="609600"/>
            </a:xfrm>
            <a:custGeom>
              <a:avLst/>
              <a:gdLst/>
              <a:ahLst/>
              <a:cxnLst/>
              <a:rect r="r" b="b" t="t" l="l"/>
              <a:pathLst>
                <a:path h="609600" w="571500">
                  <a:moveTo>
                    <a:pt x="0" y="0"/>
                  </a:moveTo>
                  <a:lnTo>
                    <a:pt x="571500" y="0"/>
                  </a:lnTo>
                  <a:lnTo>
                    <a:pt x="5715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410700" y="6210300"/>
            <a:ext cx="8115300" cy="1485900"/>
            <a:chOff x="0" y="0"/>
            <a:chExt cx="10820400" cy="19812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08204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1981200"/>
                  </a:lnTo>
                  <a:lnTo>
                    <a:pt x="0" y="1981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639300" y="6496050"/>
            <a:ext cx="300038" cy="457200"/>
            <a:chOff x="0" y="0"/>
            <a:chExt cx="400050" cy="60960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400050" cy="609600"/>
            </a:xfrm>
            <a:custGeom>
              <a:avLst/>
              <a:gdLst/>
              <a:ahLst/>
              <a:cxnLst/>
              <a:rect r="r" b="b" t="t" l="l"/>
              <a:pathLst>
                <a:path h="6096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571500" y="552450"/>
            <a:ext cx="18859500" cy="57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3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Level 1: 블록 배치 알고리즘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1500" y="1914525"/>
            <a:ext cx="8926830" cy="44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69" b="true">
                <a:solidFill>
                  <a:srgbClr val="37415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CBP 배치 알고리즘: 이중 패스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7240" y="3206251"/>
            <a:ext cx="502920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700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25792" y="3676650"/>
            <a:ext cx="3834765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초기 구조 형성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00100" y="4143375"/>
            <a:ext cx="3486150" cy="64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면적이 큰 블록부터 배치하여 </a:t>
            </a:r>
          </a:p>
          <a:p>
            <a:pPr algn="ctr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전체적인 공간의 구조를 잡기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949190" y="3206251"/>
            <a:ext cx="502920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2"/>
              </a:lnSpc>
            </a:pPr>
            <a:r>
              <a:rPr lang="en-US" sz="1700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797742" y="3676650"/>
            <a:ext cx="3834765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공간 활용 극대화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972050" y="4143375"/>
            <a:ext cx="3486150" cy="64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남은 자투리 공간에 작은 블록들을 </a:t>
            </a:r>
          </a:p>
          <a:p>
            <a:pPr algn="ctr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재배치하여 공간 활용률을 극대화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38250" y="7353300"/>
            <a:ext cx="2434670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37415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공간 낭비 최소화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95350" y="7810500"/>
            <a:ext cx="7658100" cy="67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배치 과정에서 지속적으로 블록을 우측과 하단으로 압축하는 과정을 통해 불필요한 빈 공간을 제거하여 최종적인 공간 효율성을 확보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601200" y="1914525"/>
            <a:ext cx="8926830" cy="44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69" b="true">
                <a:solidFill>
                  <a:srgbClr val="37415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현실적 제약조건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10800" y="2876550"/>
            <a:ext cx="7795260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블록 간 최소 안전거리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10800" y="3219450"/>
            <a:ext cx="7086600" cy="67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블록들 사이에 충돌하지 않도록 최소한의 안전거리를 유지 </a:t>
            </a:r>
          </a:p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작업에서 블록이 서로 부딪히지 않도록 보장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296525" y="4591050"/>
            <a:ext cx="7700962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블록 운반 장비의 경로 확보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296525" y="4933950"/>
            <a:ext cx="7000875" cy="67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블록 운반에 사용되는 장비의 접근 가능성을 고려하여 배치</a:t>
            </a:r>
          </a:p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선적 작업에서 운반 장비가 블록에 접근할 수 있는지를 보장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167938" y="6362700"/>
            <a:ext cx="7842410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배치 영역 경계 검사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167938" y="6705600"/>
            <a:ext cx="7129462" cy="67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블록이 배치 가능한 영역을 벗어나지 않도록 경계를 체크</a:t>
            </a:r>
          </a:p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블록의 일부가 배치 공간 밖으로 나가지 않도록 보장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71500" y="10639425"/>
            <a:ext cx="188595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470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4 / 7</a:t>
            </a:r>
          </a:p>
        </p:txBody>
      </p:sp>
      <p:sp>
        <p:nvSpPr>
          <p:cNvPr name="AutoShape 56" id="56"/>
          <p:cNvSpPr/>
          <p:nvPr/>
        </p:nvSpPr>
        <p:spPr>
          <a:xfrm>
            <a:off x="571500" y="1295400"/>
            <a:ext cx="5524144" cy="0"/>
          </a:xfrm>
          <a:prstGeom prst="line">
            <a:avLst/>
          </a:prstGeom>
          <a:ln cap="flat" w="38100">
            <a:solidFill>
              <a:srgbClr val="22C55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71500" y="2855119"/>
            <a:ext cx="5562525" cy="1828800"/>
            <a:chOff x="0" y="0"/>
            <a:chExt cx="7416700" cy="24384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7416673" cy="2438400"/>
            </a:xfrm>
            <a:custGeom>
              <a:avLst/>
              <a:gdLst/>
              <a:ahLst/>
              <a:cxnLst/>
              <a:rect r="r" b="b" t="t" l="l"/>
              <a:pathLst>
                <a:path h="2438400" w="7416673">
                  <a:moveTo>
                    <a:pt x="0" y="0"/>
                  </a:moveTo>
                  <a:lnTo>
                    <a:pt x="7416673" y="0"/>
                  </a:lnTo>
                  <a:lnTo>
                    <a:pt x="7416673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2" r="0" b="-42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00100" y="3083719"/>
            <a:ext cx="328612" cy="400050"/>
            <a:chOff x="0" y="0"/>
            <a:chExt cx="438150" cy="5334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438150" cy="533400"/>
            </a:xfrm>
            <a:custGeom>
              <a:avLst/>
              <a:gdLst/>
              <a:ahLst/>
              <a:cxnLst/>
              <a:rect r="r" b="b" t="t" l="l"/>
              <a:pathLst>
                <a:path h="5334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71500" y="4912519"/>
            <a:ext cx="5562525" cy="1257300"/>
            <a:chOff x="0" y="0"/>
            <a:chExt cx="7416700" cy="1676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7416673" cy="1676400"/>
            </a:xfrm>
            <a:custGeom>
              <a:avLst/>
              <a:gdLst/>
              <a:ahLst/>
              <a:cxnLst/>
              <a:rect r="r" b="b" t="t" l="l"/>
              <a:pathLst>
                <a:path h="1676400" w="7416673">
                  <a:moveTo>
                    <a:pt x="0" y="0"/>
                  </a:moveTo>
                  <a:lnTo>
                    <a:pt x="7416673" y="0"/>
                  </a:lnTo>
                  <a:lnTo>
                    <a:pt x="7416673" y="1676400"/>
                  </a:lnTo>
                  <a:lnTo>
                    <a:pt x="0" y="167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2" r="0" b="-42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00100" y="5141119"/>
            <a:ext cx="328612" cy="400050"/>
            <a:chOff x="0" y="0"/>
            <a:chExt cx="438150" cy="5334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38150" cy="533400"/>
            </a:xfrm>
            <a:custGeom>
              <a:avLst/>
              <a:gdLst/>
              <a:ahLst/>
              <a:cxnLst/>
              <a:rect r="r" b="b" t="t" l="l"/>
              <a:pathLst>
                <a:path h="5334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71500" y="6398419"/>
            <a:ext cx="5562525" cy="1543050"/>
            <a:chOff x="0" y="0"/>
            <a:chExt cx="7416700" cy="20574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416673" cy="2057400"/>
            </a:xfrm>
            <a:custGeom>
              <a:avLst/>
              <a:gdLst/>
              <a:ahLst/>
              <a:cxnLst/>
              <a:rect r="r" b="b" t="t" l="l"/>
              <a:pathLst>
                <a:path h="2057400" w="7416673">
                  <a:moveTo>
                    <a:pt x="0" y="0"/>
                  </a:moveTo>
                  <a:lnTo>
                    <a:pt x="7416673" y="0"/>
                  </a:lnTo>
                  <a:lnTo>
                    <a:pt x="7416673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2" r="0" b="-4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00100" y="6627019"/>
            <a:ext cx="285750" cy="400050"/>
            <a:chOff x="0" y="0"/>
            <a:chExt cx="381000" cy="5334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591225" y="2855119"/>
            <a:ext cx="11125275" cy="1771650"/>
            <a:chOff x="0" y="0"/>
            <a:chExt cx="14833700" cy="23622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4833727" cy="2362200"/>
            </a:xfrm>
            <a:custGeom>
              <a:avLst/>
              <a:gdLst/>
              <a:ahLst/>
              <a:cxnLst/>
              <a:rect r="r" b="b" t="t" l="l"/>
              <a:pathLst>
                <a:path h="2362200" w="14833727">
                  <a:moveTo>
                    <a:pt x="0" y="0"/>
                  </a:moveTo>
                  <a:lnTo>
                    <a:pt x="14833727" y="0"/>
                  </a:lnTo>
                  <a:lnTo>
                    <a:pt x="14833727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3" r="0" b="-43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876975" y="3140869"/>
            <a:ext cx="457200" cy="457200"/>
            <a:chOff x="0" y="0"/>
            <a:chExt cx="609600" cy="6096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609600" cy="609600"/>
            </a:xfrm>
            <a:custGeom>
              <a:avLst/>
              <a:gdLst/>
              <a:ahLst/>
              <a:cxnLst/>
              <a:rect r="r" b="b" t="t" l="l"/>
              <a:pathLst>
                <a:path h="609600" w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591225" y="4969669"/>
            <a:ext cx="11125275" cy="2114550"/>
            <a:chOff x="0" y="0"/>
            <a:chExt cx="14833700" cy="28194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4833727" cy="2819400"/>
            </a:xfrm>
            <a:custGeom>
              <a:avLst/>
              <a:gdLst/>
              <a:ahLst/>
              <a:cxnLst/>
              <a:rect r="r" b="b" t="t" l="l"/>
              <a:pathLst>
                <a:path h="2819400" w="14833727">
                  <a:moveTo>
                    <a:pt x="0" y="0"/>
                  </a:moveTo>
                  <a:lnTo>
                    <a:pt x="14833727" y="0"/>
                  </a:lnTo>
                  <a:lnTo>
                    <a:pt x="14833727" y="2819400"/>
                  </a:lnTo>
                  <a:lnTo>
                    <a:pt x="0" y="281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3" r="0" b="-43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876975" y="5255419"/>
            <a:ext cx="457200" cy="457200"/>
            <a:chOff x="0" y="0"/>
            <a:chExt cx="609600" cy="6096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609600" cy="609600"/>
            </a:xfrm>
            <a:custGeom>
              <a:avLst/>
              <a:gdLst/>
              <a:ahLst/>
              <a:cxnLst/>
              <a:rect r="r" b="b" t="t" l="l"/>
              <a:pathLst>
                <a:path h="609600" w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591225" y="7141369"/>
            <a:ext cx="11125275" cy="2114550"/>
            <a:chOff x="0" y="0"/>
            <a:chExt cx="14833700" cy="28194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4833727" cy="2819400"/>
            </a:xfrm>
            <a:custGeom>
              <a:avLst/>
              <a:gdLst/>
              <a:ahLst/>
              <a:cxnLst/>
              <a:rect r="r" b="b" t="t" l="l"/>
              <a:pathLst>
                <a:path h="2819400" w="14833727">
                  <a:moveTo>
                    <a:pt x="0" y="0"/>
                  </a:moveTo>
                  <a:lnTo>
                    <a:pt x="14833727" y="0"/>
                  </a:lnTo>
                  <a:lnTo>
                    <a:pt x="14833727" y="2819400"/>
                  </a:lnTo>
                  <a:lnTo>
                    <a:pt x="0" y="281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43" r="0" b="-43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876975" y="7427119"/>
            <a:ext cx="457200" cy="457200"/>
            <a:chOff x="0" y="0"/>
            <a:chExt cx="609600" cy="6096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609600" cy="609600"/>
            </a:xfrm>
            <a:custGeom>
              <a:avLst/>
              <a:gdLst/>
              <a:ahLst/>
              <a:cxnLst/>
              <a:rect r="r" b="b" t="t" l="l"/>
              <a:pathLst>
                <a:path h="609600" w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71500" y="552450"/>
            <a:ext cx="18859500" cy="57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3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Level 2: 블록 배정 알고리즘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1500" y="2102644"/>
            <a:ext cx="4789615" cy="44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69" b="true">
                <a:solidFill>
                  <a:srgbClr val="37415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자동 블록 분류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0162" y="3036094"/>
            <a:ext cx="973671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VIP 블록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0100" y="3531394"/>
            <a:ext cx="5333925" cy="966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단 하나의 특정 대형 선박에만 실을 수 있어 배정 난이도가 가장 높은 블록으로, 배정 실패 리스크를 최소화하기 위해 최우선으로 고려됨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0162" y="5093494"/>
            <a:ext cx="1807587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Normal 블록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0100" y="5588794"/>
            <a:ext cx="5615858" cy="31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선박에 유연하게 배정 가능한 일반적인 블록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7300" y="6579394"/>
            <a:ext cx="2209762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Problematic 블록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0100" y="7074694"/>
            <a:ext cx="5105325" cy="31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어떠한 선박에도 실을 수 없는 블록. 선적 불가능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91225" y="2102644"/>
            <a:ext cx="12237802" cy="44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69" b="true">
                <a:solidFill>
                  <a:srgbClr val="37415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후보 블록 선정 3단계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41951" y="3140869"/>
            <a:ext cx="502920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62775" y="3055144"/>
            <a:ext cx="10854772" cy="38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납기일 우선 고려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62775" y="3579019"/>
            <a:ext cx="9867975" cy="67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각 항차의 운항 기간 내에 납기일이 도래하는 블록만을 1차 후보군으로 선별</a:t>
            </a:r>
          </a:p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 블록 운송의 시간적 제약을 최우선으로 반영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041951" y="5264944"/>
            <a:ext cx="502920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562775" y="5169694"/>
            <a:ext cx="10854772" cy="38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VIP 블록 우선 처리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562775" y="5693569"/>
            <a:ext cx="9867975" cy="67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1차 후보군 내에서 대체 배정 가능성이 없는 VIP 블록에 가장 높은 우선순위 부여</a:t>
            </a:r>
          </a:p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배정 실패 시 전체 계획에 미치는 영향이 큰 핵심 블록들을 먼저 확보하여 리스크를 최소화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041951" y="7427119"/>
            <a:ext cx="502920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 b="true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562775" y="7341394"/>
            <a:ext cx="10854772" cy="38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면적이 큰 블록부터 정렬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562775" y="7865269"/>
            <a:ext cx="8746994" cy="101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동일한 우선순위 그룹 내에서는 면적이 큰 블록부터 처리</a:t>
            </a:r>
          </a:p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공간을 많이 차지하는 까다로운 블록을 먼저 해결함으로써, 남은 공간에 작은 블록들을 효율적으로 배치할 수 있는 가능성을 높임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234162" y="10510838"/>
            <a:ext cx="1029660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680" b="true">
                <a:solidFill>
                  <a:srgbClr val="374151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실행 가능성 검증:</a:t>
            </a:r>
            <a:r>
              <a:rPr lang="en-US" sz="168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선정된 후보 블록들은 Level 1의 CBP 배치 알고리즘을 통해 실제 배치가 가능한지 시뮬레이션을 거칩니다. 이는 저희 시스템이 제안하는 배정 계획이 단순한 목록이 아니라, 물리적으로 실행이 보장되는 신뢰도 높은 결과임을 의미합니다.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71500" y="11982450"/>
            <a:ext cx="188595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470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5 / 7</a:t>
            </a:r>
          </a:p>
        </p:txBody>
      </p:sp>
      <p:sp>
        <p:nvSpPr>
          <p:cNvPr name="AutoShape 46" id="46"/>
          <p:cNvSpPr/>
          <p:nvPr/>
        </p:nvSpPr>
        <p:spPr>
          <a:xfrm flipV="true">
            <a:off x="571500" y="1295400"/>
            <a:ext cx="5562525" cy="0"/>
          </a:xfrm>
          <a:prstGeom prst="line">
            <a:avLst/>
          </a:prstGeom>
          <a:ln cap="flat" w="38100">
            <a:solidFill>
              <a:srgbClr val="22C55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57250" y="2000250"/>
            <a:ext cx="328612" cy="285750"/>
            <a:chOff x="0" y="0"/>
            <a:chExt cx="438150" cy="381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438150" cy="381000"/>
            </a:xfrm>
            <a:custGeom>
              <a:avLst/>
              <a:gdLst/>
              <a:ahLst/>
              <a:cxnLst/>
              <a:rect r="r" b="b" t="t" l="l"/>
              <a:pathLst>
                <a:path h="3810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57250" y="2747962"/>
            <a:ext cx="1600200" cy="1428750"/>
            <a:chOff x="0" y="0"/>
            <a:chExt cx="2133600" cy="190500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2133600" cy="1905000"/>
            </a:xfrm>
            <a:custGeom>
              <a:avLst/>
              <a:gdLst/>
              <a:ahLst/>
              <a:cxnLst/>
              <a:rect r="r" b="b" t="t" l="l"/>
              <a:pathLst>
                <a:path h="1905000" w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28762" y="2919412"/>
            <a:ext cx="257175" cy="400050"/>
            <a:chOff x="0" y="0"/>
            <a:chExt cx="342900" cy="5334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342900" cy="533400"/>
            </a:xfrm>
            <a:custGeom>
              <a:avLst/>
              <a:gdLst/>
              <a:ahLst/>
              <a:cxnLst/>
              <a:rect r="r" b="b" t="t" l="l"/>
              <a:pathLst>
                <a:path h="533400" w="342900">
                  <a:moveTo>
                    <a:pt x="0" y="0"/>
                  </a:moveTo>
                  <a:lnTo>
                    <a:pt x="342900" y="0"/>
                  </a:lnTo>
                  <a:lnTo>
                    <a:pt x="3429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600325" y="3448050"/>
            <a:ext cx="1143000" cy="28575"/>
            <a:chOff x="0" y="0"/>
            <a:chExt cx="1524000" cy="381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524000" cy="38100"/>
            </a:xfrm>
            <a:custGeom>
              <a:avLst/>
              <a:gdLst/>
              <a:ahLst/>
              <a:cxnLst/>
              <a:rect r="r" b="b" t="t" l="l"/>
              <a:pathLst>
                <a:path h="381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886200" y="2890838"/>
            <a:ext cx="1600200" cy="1143000"/>
            <a:chOff x="0" y="0"/>
            <a:chExt cx="2133600" cy="152400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1336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543425" y="3062288"/>
            <a:ext cx="285750" cy="400050"/>
            <a:chOff x="0" y="0"/>
            <a:chExt cx="381000" cy="5334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629275" y="3448050"/>
            <a:ext cx="1143000" cy="28575"/>
            <a:chOff x="0" y="0"/>
            <a:chExt cx="1524000" cy="381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524000" cy="38100"/>
            </a:xfrm>
            <a:custGeom>
              <a:avLst/>
              <a:gdLst/>
              <a:ahLst/>
              <a:cxnLst/>
              <a:rect r="r" b="b" t="t" l="l"/>
              <a:pathLst>
                <a:path h="38100" w="1524000">
                  <a:moveTo>
                    <a:pt x="0" y="0"/>
                  </a:moveTo>
                  <a:lnTo>
                    <a:pt x="1524000" y="0"/>
                  </a:lnTo>
                  <a:lnTo>
                    <a:pt x="15240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915150" y="2890838"/>
            <a:ext cx="1600200" cy="1143000"/>
            <a:chOff x="0" y="0"/>
            <a:chExt cx="2133600" cy="152400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2133600" cy="1524000"/>
            </a:xfrm>
            <a:custGeom>
              <a:avLst/>
              <a:gdLst/>
              <a:ahLst/>
              <a:cxnLst/>
              <a:rect r="r" b="b" t="t" l="l"/>
              <a:pathLst>
                <a:path h="1524000" w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1524000"/>
                  </a:lnTo>
                  <a:lnTo>
                    <a:pt x="0" y="152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550944" y="3062288"/>
            <a:ext cx="328612" cy="400050"/>
            <a:chOff x="0" y="0"/>
            <a:chExt cx="438150" cy="5334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438150" cy="533400"/>
            </a:xfrm>
            <a:custGeom>
              <a:avLst/>
              <a:gdLst/>
              <a:ahLst/>
              <a:cxnLst/>
              <a:rect r="r" b="b" t="t" l="l"/>
              <a:pathLst>
                <a:path h="5334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57250" y="5191125"/>
            <a:ext cx="285750" cy="285750"/>
            <a:chOff x="0" y="0"/>
            <a:chExt cx="381000" cy="3810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381000" cy="381000"/>
            </a:xfrm>
            <a:custGeom>
              <a:avLst/>
              <a:gdLst/>
              <a:ahLst/>
              <a:cxnLst/>
              <a:rect r="r" b="b" t="t" l="l"/>
              <a:pathLst>
                <a:path h="3810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57250" y="5829300"/>
            <a:ext cx="628650" cy="757238"/>
            <a:chOff x="0" y="0"/>
            <a:chExt cx="838200" cy="100965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838200" cy="1009650"/>
            </a:xfrm>
            <a:custGeom>
              <a:avLst/>
              <a:gdLst/>
              <a:ahLst/>
              <a:cxnLst/>
              <a:rect r="r" b="b" t="t" l="l"/>
              <a:pathLst>
                <a:path h="1009650" w="838200">
                  <a:moveTo>
                    <a:pt x="0" y="0"/>
                  </a:moveTo>
                  <a:lnTo>
                    <a:pt x="838200" y="0"/>
                  </a:lnTo>
                  <a:lnTo>
                    <a:pt x="838200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28700" y="6000750"/>
            <a:ext cx="285750" cy="400050"/>
            <a:chOff x="0" y="0"/>
            <a:chExt cx="381000" cy="5334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857250" y="7086600"/>
            <a:ext cx="628650" cy="757238"/>
            <a:chOff x="0" y="0"/>
            <a:chExt cx="838200" cy="100965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838200" cy="1009650"/>
            </a:xfrm>
            <a:custGeom>
              <a:avLst/>
              <a:gdLst/>
              <a:ahLst/>
              <a:cxnLst/>
              <a:rect r="r" b="b" t="t" l="l"/>
              <a:pathLst>
                <a:path h="1009650" w="838200">
                  <a:moveTo>
                    <a:pt x="0" y="0"/>
                  </a:moveTo>
                  <a:lnTo>
                    <a:pt x="838200" y="0"/>
                  </a:lnTo>
                  <a:lnTo>
                    <a:pt x="838200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028700" y="7258050"/>
            <a:ext cx="285750" cy="400050"/>
            <a:chOff x="0" y="0"/>
            <a:chExt cx="381000" cy="53340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600200" y="8424862"/>
            <a:ext cx="5715000" cy="985838"/>
            <a:chOff x="0" y="0"/>
            <a:chExt cx="7620000" cy="131445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7620000" cy="1314450"/>
            </a:xfrm>
            <a:custGeom>
              <a:avLst/>
              <a:gdLst/>
              <a:ahLst/>
              <a:cxnLst/>
              <a:rect r="r" b="b" t="t" l="l"/>
              <a:pathLst>
                <a:path h="1314450" w="7620000">
                  <a:moveTo>
                    <a:pt x="0" y="0"/>
                  </a:moveTo>
                  <a:lnTo>
                    <a:pt x="7620000" y="0"/>
                  </a:lnTo>
                  <a:lnTo>
                    <a:pt x="7620000" y="1314450"/>
                  </a:lnTo>
                  <a:lnTo>
                    <a:pt x="0" y="131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9786938" y="2000250"/>
            <a:ext cx="214312" cy="285750"/>
            <a:chOff x="0" y="0"/>
            <a:chExt cx="285750" cy="381000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285750" cy="381000"/>
            </a:xfrm>
            <a:custGeom>
              <a:avLst/>
              <a:gdLst/>
              <a:ahLst/>
              <a:cxnLst/>
              <a:rect r="r" b="b" t="t" l="l"/>
              <a:pathLst>
                <a:path h="38100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9772650" y="2890838"/>
            <a:ext cx="7658100" cy="1543050"/>
            <a:chOff x="0" y="0"/>
            <a:chExt cx="10210800" cy="2057400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10210800" cy="2057400"/>
            </a:xfrm>
            <a:custGeom>
              <a:avLst/>
              <a:gdLst/>
              <a:ahLst/>
              <a:cxnLst/>
              <a:rect r="r" b="b" t="t" l="l"/>
              <a:pathLst>
                <a:path h="2057400" w="10210800">
                  <a:moveTo>
                    <a:pt x="0" y="0"/>
                  </a:moveTo>
                  <a:lnTo>
                    <a:pt x="10210800" y="0"/>
                  </a:lnTo>
                  <a:lnTo>
                    <a:pt x="102108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944100" y="3062288"/>
            <a:ext cx="628650" cy="757238"/>
            <a:chOff x="0" y="0"/>
            <a:chExt cx="838200" cy="1009650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838200" cy="1009650"/>
            </a:xfrm>
            <a:custGeom>
              <a:avLst/>
              <a:gdLst/>
              <a:ahLst/>
              <a:cxnLst/>
              <a:rect r="r" b="b" t="t" l="l"/>
              <a:pathLst>
                <a:path h="1009650" w="838200">
                  <a:moveTo>
                    <a:pt x="0" y="0"/>
                  </a:moveTo>
                  <a:lnTo>
                    <a:pt x="838200" y="0"/>
                  </a:lnTo>
                  <a:lnTo>
                    <a:pt x="838200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0115550" y="3233738"/>
            <a:ext cx="285750" cy="400050"/>
            <a:chOff x="0" y="0"/>
            <a:chExt cx="381000" cy="533400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9772650" y="4852988"/>
            <a:ext cx="7658100" cy="1543050"/>
            <a:chOff x="0" y="0"/>
            <a:chExt cx="10210800" cy="2057400"/>
          </a:xfrm>
        </p:grpSpPr>
        <p:sp>
          <p:nvSpPr>
            <p:cNvPr name="Freeform 41" id="41" descr="preencoded.png"/>
            <p:cNvSpPr/>
            <p:nvPr/>
          </p:nvSpPr>
          <p:spPr>
            <a:xfrm flipH="false" flipV="false" rot="0">
              <a:off x="0" y="0"/>
              <a:ext cx="10210800" cy="2057400"/>
            </a:xfrm>
            <a:custGeom>
              <a:avLst/>
              <a:gdLst/>
              <a:ahLst/>
              <a:cxnLst/>
              <a:rect r="r" b="b" t="t" l="l"/>
              <a:pathLst>
                <a:path h="2057400" w="10210800">
                  <a:moveTo>
                    <a:pt x="0" y="0"/>
                  </a:moveTo>
                  <a:lnTo>
                    <a:pt x="10210800" y="0"/>
                  </a:lnTo>
                  <a:lnTo>
                    <a:pt x="10210800" y="2057400"/>
                  </a:lnTo>
                  <a:lnTo>
                    <a:pt x="0" y="205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9944100" y="5024438"/>
            <a:ext cx="628650" cy="757238"/>
            <a:chOff x="0" y="0"/>
            <a:chExt cx="838200" cy="100965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838200" cy="1009650"/>
            </a:xfrm>
            <a:custGeom>
              <a:avLst/>
              <a:gdLst/>
              <a:ahLst/>
              <a:cxnLst/>
              <a:rect r="r" b="b" t="t" l="l"/>
              <a:pathLst>
                <a:path h="1009650" w="838200">
                  <a:moveTo>
                    <a:pt x="0" y="0"/>
                  </a:moveTo>
                  <a:lnTo>
                    <a:pt x="838200" y="0"/>
                  </a:lnTo>
                  <a:lnTo>
                    <a:pt x="838200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10115550" y="5195888"/>
            <a:ext cx="285750" cy="400050"/>
            <a:chOff x="0" y="0"/>
            <a:chExt cx="381000" cy="533400"/>
          </a:xfrm>
        </p:grpSpPr>
        <p:sp>
          <p:nvSpPr>
            <p:cNvPr name="Freeform 45" id="45" descr="preencoded.png"/>
            <p:cNvSpPr/>
            <p:nvPr/>
          </p:nvSpPr>
          <p:spPr>
            <a:xfrm flipH="false" flipV="false" rot="0">
              <a:off x="0" y="0"/>
              <a:ext cx="381000" cy="533400"/>
            </a:xfrm>
            <a:custGeom>
              <a:avLst/>
              <a:gdLst/>
              <a:ahLst/>
              <a:cxnLst/>
              <a:rect r="r" b="b" t="t" l="l"/>
              <a:pathLst>
                <a:path h="533400" w="381000">
                  <a:moveTo>
                    <a:pt x="0" y="0"/>
                  </a:moveTo>
                  <a:lnTo>
                    <a:pt x="381000" y="0"/>
                  </a:lnTo>
                  <a:lnTo>
                    <a:pt x="3810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9772650" y="6815138"/>
            <a:ext cx="7658100" cy="1828800"/>
            <a:chOff x="0" y="0"/>
            <a:chExt cx="10210800" cy="2438400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102108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10210800">
                  <a:moveTo>
                    <a:pt x="0" y="0"/>
                  </a:moveTo>
                  <a:lnTo>
                    <a:pt x="10210800" y="0"/>
                  </a:lnTo>
                  <a:lnTo>
                    <a:pt x="10210800" y="2438400"/>
                  </a:lnTo>
                  <a:lnTo>
                    <a:pt x="0" y="243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9944100" y="6986588"/>
            <a:ext cx="671512" cy="757238"/>
            <a:chOff x="0" y="0"/>
            <a:chExt cx="895350" cy="1009650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895350" cy="1009650"/>
            </a:xfrm>
            <a:custGeom>
              <a:avLst/>
              <a:gdLst/>
              <a:ahLst/>
              <a:cxnLst/>
              <a:rect r="r" b="b" t="t" l="l"/>
              <a:pathLst>
                <a:path h="1009650" w="895350">
                  <a:moveTo>
                    <a:pt x="0" y="0"/>
                  </a:moveTo>
                  <a:lnTo>
                    <a:pt x="895350" y="0"/>
                  </a:lnTo>
                  <a:lnTo>
                    <a:pt x="895350" y="1009650"/>
                  </a:lnTo>
                  <a:lnTo>
                    <a:pt x="0" y="100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10115550" y="7158038"/>
            <a:ext cx="328612" cy="400050"/>
            <a:chOff x="0" y="0"/>
            <a:chExt cx="438150" cy="533400"/>
          </a:xfrm>
        </p:grpSpPr>
        <p:sp>
          <p:nvSpPr>
            <p:cNvPr name="Freeform 51" id="51" descr="preencoded.png"/>
            <p:cNvSpPr/>
            <p:nvPr/>
          </p:nvSpPr>
          <p:spPr>
            <a:xfrm flipH="false" flipV="false" rot="0">
              <a:off x="0" y="0"/>
              <a:ext cx="438150" cy="533400"/>
            </a:xfrm>
            <a:custGeom>
              <a:avLst/>
              <a:gdLst/>
              <a:ahLst/>
              <a:cxnLst/>
              <a:rect r="r" b="b" t="t" l="l"/>
              <a:pathLst>
                <a:path h="5334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/>
              <a:stretch>
                <a:fillRect l="0" t="0" r="0" b="0"/>
              </a:stretch>
            </a:blipFill>
          </p:spPr>
        </p:sp>
      </p:grpSp>
      <p:sp>
        <p:nvSpPr>
          <p:cNvPr name="TextBox 52" id="52"/>
          <p:cNvSpPr txBox="true"/>
          <p:nvPr/>
        </p:nvSpPr>
        <p:spPr>
          <a:xfrm rot="0">
            <a:off x="571500" y="552450"/>
            <a:ext cx="18859500" cy="57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3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Level 3: 자동 항차 스케줄 생성 알고리즘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00163" y="1866900"/>
            <a:ext cx="8423910" cy="3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70" b="true">
                <a:solidFill>
                  <a:srgbClr val="37415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최상위 의사결정 시스템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28700" y="3367087"/>
            <a:ext cx="1257300" cy="64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2"/>
              </a:lnSpc>
            </a:pPr>
            <a:r>
              <a:rPr lang="en-US" sz="17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항차 스케줄 생성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994785" y="3509963"/>
            <a:ext cx="1383030" cy="31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2"/>
              </a:lnSpc>
            </a:pPr>
            <a:r>
              <a:rPr lang="en-US" sz="17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블록 배정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023735" y="3509963"/>
            <a:ext cx="1383030" cy="31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2"/>
              </a:lnSpc>
            </a:pPr>
            <a:r>
              <a:rPr lang="en-US" sz="1700" b="true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배치 검증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57300" y="5076825"/>
            <a:ext cx="8423910" cy="35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3"/>
              </a:lnSpc>
            </a:pPr>
            <a:r>
              <a:rPr lang="en-US" sz="1999" b="true">
                <a:solidFill>
                  <a:srgbClr val="37415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피크 시점 분석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714500" y="6004220"/>
            <a:ext cx="6800850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Level 3 시스템은 백지상태에서 시작하여 모든 블록의 납기일 데이터를 분석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714500" y="7226890"/>
            <a:ext cx="6800850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'분석을 통해 운송 수요가 가장 집중되는 '피크' 날짜가 후보군으로 지정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125075" y="1885950"/>
            <a:ext cx="2242502" cy="3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070" b="true">
                <a:solidFill>
                  <a:srgbClr val="374151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가치 기반 스코어링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801350" y="2986088"/>
            <a:ext cx="7103745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면적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801350" y="3374231"/>
            <a:ext cx="6457950" cy="64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공간을 많이 차지하는 대형 블록일수록 높은 기본 점수 </a:t>
            </a:r>
          </a:p>
          <a:p>
            <a:pPr algn="l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-&gt; </a:t>
            </a: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큰 블록을 우선적으로 처리하여 공간 활용 효율을 높이는 전략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801350" y="4948238"/>
            <a:ext cx="7103745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희소성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801350" y="5340123"/>
            <a:ext cx="6457950" cy="64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실을 수 있는 선박이 제한적이거나, 배정 조건이 까다로운 블록일수록 더 높은 가중치 -&gt; 배정 난이도가 높은 블록을 우선 처리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844212" y="6910388"/>
            <a:ext cx="7056597" cy="37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VIP 보너스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0844212" y="7302273"/>
            <a:ext cx="6415088" cy="96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단 하나의 특정 선박에만 실을 수 있는 'VIP 블록'에 강력한 보너스 부여 </a:t>
            </a:r>
          </a:p>
          <a:p>
            <a:pPr algn="l">
              <a:lnSpc>
                <a:spcPts val="260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VIP 블록을 최우선적으로 배정 </a:t>
            </a:r>
          </a:p>
          <a:p>
            <a:pPr algn="l">
              <a:lnSpc>
                <a:spcPts val="260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블록의 운송 지연 리스크 최소화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71500" y="11153775"/>
            <a:ext cx="18859500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50"/>
              </a:lnSpc>
            </a:pPr>
            <a:r>
              <a:rPr lang="en-US" sz="1470">
                <a:solidFill>
                  <a:srgbClr val="6B7280"/>
                </a:solidFill>
                <a:latin typeface="Noto Sans"/>
                <a:ea typeface="Noto Sans"/>
                <a:cs typeface="Noto Sans"/>
                <a:sym typeface="Noto Sans"/>
              </a:rPr>
              <a:t>6 / 7</a:t>
            </a:r>
          </a:p>
        </p:txBody>
      </p:sp>
      <p:sp>
        <p:nvSpPr>
          <p:cNvPr name="AutoShape 68" id="68"/>
          <p:cNvSpPr/>
          <p:nvPr/>
        </p:nvSpPr>
        <p:spPr>
          <a:xfrm>
            <a:off x="571500" y="1295400"/>
            <a:ext cx="6979445" cy="0"/>
          </a:xfrm>
          <a:prstGeom prst="line">
            <a:avLst/>
          </a:prstGeom>
          <a:ln cap="flat" w="38100">
            <a:solidFill>
              <a:srgbClr val="22C55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429750" y="2400300"/>
            <a:ext cx="8115300" cy="1771650"/>
            <a:chOff x="0" y="0"/>
            <a:chExt cx="10820400" cy="23622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10820400" cy="2362200"/>
            </a:xfrm>
            <a:custGeom>
              <a:avLst/>
              <a:gdLst/>
              <a:ahLst/>
              <a:cxnLst/>
              <a:rect r="r" b="b" t="t" l="l"/>
              <a:pathLst>
                <a:path h="23622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715500" y="2878932"/>
            <a:ext cx="728662" cy="814388"/>
            <a:chOff x="0" y="0"/>
            <a:chExt cx="971550" cy="1085850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971550" cy="1085850"/>
            </a:xfrm>
            <a:custGeom>
              <a:avLst/>
              <a:gdLst/>
              <a:ahLst/>
              <a:cxnLst/>
              <a:rect r="r" b="b" t="t" l="l"/>
              <a:pathLst>
                <a:path h="1085850" w="971550">
                  <a:moveTo>
                    <a:pt x="0" y="0"/>
                  </a:moveTo>
                  <a:lnTo>
                    <a:pt x="971550" y="0"/>
                  </a:lnTo>
                  <a:lnTo>
                    <a:pt x="971550" y="1085850"/>
                  </a:lnTo>
                  <a:lnTo>
                    <a:pt x="0" y="108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886950" y="3050382"/>
            <a:ext cx="385762" cy="457200"/>
            <a:chOff x="0" y="0"/>
            <a:chExt cx="514350" cy="6096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29750" y="4457700"/>
            <a:ext cx="8115300" cy="1885950"/>
            <a:chOff x="0" y="0"/>
            <a:chExt cx="10820400" cy="25146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820400" cy="2514600"/>
            </a:xfrm>
            <a:custGeom>
              <a:avLst/>
              <a:gdLst/>
              <a:ahLst/>
              <a:cxnLst/>
              <a:rect r="r" b="b" t="t" l="l"/>
              <a:pathLst>
                <a:path h="25146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2514600"/>
                  </a:lnTo>
                  <a:lnTo>
                    <a:pt x="0" y="2514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715500" y="4993482"/>
            <a:ext cx="728662" cy="814388"/>
            <a:chOff x="0" y="0"/>
            <a:chExt cx="971550" cy="1085850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71550" cy="1085850"/>
            </a:xfrm>
            <a:custGeom>
              <a:avLst/>
              <a:gdLst/>
              <a:ahLst/>
              <a:cxnLst/>
              <a:rect r="r" b="b" t="t" l="l"/>
              <a:pathLst>
                <a:path h="1085850" w="971550">
                  <a:moveTo>
                    <a:pt x="0" y="0"/>
                  </a:moveTo>
                  <a:lnTo>
                    <a:pt x="971550" y="0"/>
                  </a:lnTo>
                  <a:lnTo>
                    <a:pt x="971550" y="1085850"/>
                  </a:lnTo>
                  <a:lnTo>
                    <a:pt x="0" y="108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886950" y="5164932"/>
            <a:ext cx="385762" cy="457200"/>
            <a:chOff x="0" y="0"/>
            <a:chExt cx="514350" cy="60960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14350" cy="609600"/>
            </a:xfrm>
            <a:custGeom>
              <a:avLst/>
              <a:gdLst/>
              <a:ahLst/>
              <a:cxnLst/>
              <a:rect r="r" b="b" t="t" l="l"/>
              <a:pathLst>
                <a:path h="609600" w="514350">
                  <a:moveTo>
                    <a:pt x="0" y="0"/>
                  </a:moveTo>
                  <a:lnTo>
                    <a:pt x="514350" y="0"/>
                  </a:lnTo>
                  <a:lnTo>
                    <a:pt x="5143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429750" y="6629400"/>
            <a:ext cx="8115300" cy="1771650"/>
            <a:chOff x="0" y="0"/>
            <a:chExt cx="10820400" cy="23622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820400" cy="2362200"/>
            </a:xfrm>
            <a:custGeom>
              <a:avLst/>
              <a:gdLst/>
              <a:ahLst/>
              <a:cxnLst/>
              <a:rect r="r" b="b" t="t" l="l"/>
              <a:pathLst>
                <a:path h="2362200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2362200"/>
                  </a:lnTo>
                  <a:lnTo>
                    <a:pt x="0" y="236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715500" y="7108032"/>
            <a:ext cx="685800" cy="814388"/>
            <a:chOff x="0" y="0"/>
            <a:chExt cx="914400" cy="1085850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914400" cy="1085850"/>
            </a:xfrm>
            <a:custGeom>
              <a:avLst/>
              <a:gdLst/>
              <a:ahLst/>
              <a:cxnLst/>
              <a:rect r="r" b="b" t="t" l="l"/>
              <a:pathLst>
                <a:path h="1085850" w="914400">
                  <a:moveTo>
                    <a:pt x="0" y="0"/>
                  </a:moveTo>
                  <a:lnTo>
                    <a:pt x="914400" y="0"/>
                  </a:lnTo>
                  <a:lnTo>
                    <a:pt x="914400" y="1085850"/>
                  </a:lnTo>
                  <a:lnTo>
                    <a:pt x="0" y="108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886950" y="7279482"/>
            <a:ext cx="342900" cy="457200"/>
            <a:chOff x="0" y="0"/>
            <a:chExt cx="457200" cy="609600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457200" cy="609600"/>
            </a:xfrm>
            <a:custGeom>
              <a:avLst/>
              <a:gdLst/>
              <a:ahLst/>
              <a:cxnLst/>
              <a:rect r="r" b="b" t="t" l="l"/>
              <a:pathLst>
                <a:path h="609600" w="457200">
                  <a:moveTo>
                    <a:pt x="0" y="0"/>
                  </a:moveTo>
                  <a:lnTo>
                    <a:pt x="457200" y="0"/>
                  </a:lnTo>
                  <a:lnTo>
                    <a:pt x="4572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716589" y="8934450"/>
            <a:ext cx="328612" cy="514350"/>
            <a:chOff x="0" y="0"/>
            <a:chExt cx="438150" cy="685800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438150" cy="685800"/>
            </a:xfrm>
            <a:custGeom>
              <a:avLst/>
              <a:gdLst/>
              <a:ahLst/>
              <a:cxnLst/>
              <a:rect r="r" b="b" t="t" l="l"/>
              <a:pathLst>
                <a:path h="6858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793734" y="9134475"/>
            <a:ext cx="300038" cy="457200"/>
            <a:chOff x="0" y="0"/>
            <a:chExt cx="400050" cy="609600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400050" cy="609600"/>
            </a:xfrm>
            <a:custGeom>
              <a:avLst/>
              <a:gdLst/>
              <a:ahLst/>
              <a:cxnLst/>
              <a:rect r="r" b="b" t="t" l="l"/>
              <a:pathLst>
                <a:path h="609600" w="400050">
                  <a:moveTo>
                    <a:pt x="0" y="0"/>
                  </a:moveTo>
                  <a:lnTo>
                    <a:pt x="400050" y="0"/>
                  </a:lnTo>
                  <a:lnTo>
                    <a:pt x="4000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0042550" y="8934450"/>
            <a:ext cx="328612" cy="514350"/>
            <a:chOff x="0" y="0"/>
            <a:chExt cx="438150" cy="685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438150" cy="685800"/>
            </a:xfrm>
            <a:custGeom>
              <a:avLst/>
              <a:gdLst/>
              <a:ahLst/>
              <a:cxnLst/>
              <a:rect r="r" b="b" t="t" l="l"/>
              <a:pathLst>
                <a:path h="685800" w="438150">
                  <a:moveTo>
                    <a:pt x="0" y="0"/>
                  </a:moveTo>
                  <a:lnTo>
                    <a:pt x="438150" y="0"/>
                  </a:lnTo>
                  <a:lnTo>
                    <a:pt x="43815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AutoShape 26" id="26"/>
          <p:cNvSpPr/>
          <p:nvPr/>
        </p:nvSpPr>
        <p:spPr>
          <a:xfrm>
            <a:off x="571500" y="1295400"/>
            <a:ext cx="999266" cy="0"/>
          </a:xfrm>
          <a:prstGeom prst="line">
            <a:avLst/>
          </a:prstGeom>
          <a:ln cap="flat" w="38100">
            <a:solidFill>
              <a:srgbClr val="22C55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713074" y="2814307"/>
            <a:ext cx="8230678" cy="5158449"/>
          </a:xfrm>
          <a:custGeom>
            <a:avLst/>
            <a:gdLst/>
            <a:ahLst/>
            <a:cxnLst/>
            <a:rect r="r" b="b" t="t" l="l"/>
            <a:pathLst>
              <a:path h="5158449" w="8230678">
                <a:moveTo>
                  <a:pt x="0" y="0"/>
                </a:moveTo>
                <a:lnTo>
                  <a:pt x="8230678" y="0"/>
                </a:lnTo>
                <a:lnTo>
                  <a:pt x="8230678" y="5158450"/>
                </a:lnTo>
                <a:lnTo>
                  <a:pt x="0" y="515845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53025" b="-18708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571500" y="552450"/>
            <a:ext cx="18859500" cy="57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3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결과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72762" y="2821782"/>
            <a:ext cx="7245192" cy="35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3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항차 절감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72762" y="3202782"/>
            <a:ext cx="6744063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작업자가 수립한 기존 계획 대비</a:t>
            </a:r>
            <a:r>
              <a:rPr lang="en-US" sz="1700" b="true">
                <a:solidFill>
                  <a:srgbClr val="16A34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9개 적은 항차</a:t>
            </a: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를 사용하여 운송 효율성 개선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72762" y="4972050"/>
            <a:ext cx="7245192" cy="35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3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모든</a:t>
            </a: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블록 배치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72762" y="5353050"/>
            <a:ext cx="6586538" cy="33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블록을</a:t>
            </a:r>
            <a:r>
              <a:rPr lang="en-US" sz="1700" b="true">
                <a:solidFill>
                  <a:srgbClr val="16A34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성공적으로 배치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29900" y="6858000"/>
            <a:ext cx="7292340" cy="35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3"/>
              </a:lnSpc>
            </a:pPr>
            <a:r>
              <a:rPr lang="en-US" sz="1999" b="true">
                <a:solidFill>
                  <a:srgbClr val="1F2937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시간 단축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29900" y="7239000"/>
            <a:ext cx="6629400" cy="67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수일이 소요되던 연간 계획 수립 과정을</a:t>
            </a:r>
            <a:r>
              <a:rPr lang="en-US" sz="1700" b="true">
                <a:solidFill>
                  <a:srgbClr val="16A34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6분 30초</a:t>
            </a: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만에 완료</a:t>
            </a:r>
          </a:p>
          <a:p>
            <a:pPr algn="l">
              <a:lnSpc>
                <a:spcPts val="2732"/>
              </a:lnSpc>
            </a:pPr>
            <a:r>
              <a:rPr lang="en-US" sz="1700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업무 효율성을 획기적으로 개선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79694" y="9482138"/>
            <a:ext cx="1002402" cy="26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470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이전: 수일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85382" y="9482138"/>
            <a:ext cx="1442948" cy="26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470" b="true">
                <a:solidFill>
                  <a:srgbClr val="16A34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현재</a:t>
            </a:r>
            <a:r>
              <a:rPr lang="en-US" sz="1470" b="true">
                <a:solidFill>
                  <a:srgbClr val="16A34A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: 6분 30초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DAGzijoyA-E</dc:identifier>
  <dcterms:modified xsi:type="dcterms:W3CDTF">2011-08-01T06:04:30Z</dcterms:modified>
  <cp:revision>1</cp:revision>
  <dc:title>2.5D 복셀 기반 자항선 블록 배치와 자동 항차 생성.pptx</dc:title>
</cp:coreProperties>
</file>